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247BA0"/>
    <a:srgbClr val="7F7F7F"/>
    <a:srgbClr val="D9D9D9"/>
    <a:srgbClr val="E820DE"/>
    <a:srgbClr val="84CDED"/>
    <a:srgbClr val="AEB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1" d="100"/>
          <a:sy n="61" d="100"/>
        </p:scale>
        <p:origin x="236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a16="http://schemas.microsoft.com/office/drawing/2014/main" xmlns=""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a16="http://schemas.microsoft.com/office/drawing/2014/main" xmlns=""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xmlns=""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xmlns=""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a16="http://schemas.microsoft.com/office/drawing/2014/main" xmlns=""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xmlns=""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xmlns=""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xmlns=""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a16="http://schemas.microsoft.com/office/drawing/2014/main" xmlns=""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a16="http://schemas.microsoft.com/office/drawing/2014/main" xmlns=""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a16="http://schemas.microsoft.com/office/drawing/2014/main" xmlns=""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a16="http://schemas.microsoft.com/office/drawing/2014/main" xmlns=""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a16="http://schemas.microsoft.com/office/drawing/2014/main" xmlns=""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a16="http://schemas.microsoft.com/office/drawing/2014/main" xmlns=""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a16="http://schemas.microsoft.com/office/drawing/2014/main" xmlns=""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a16="http://schemas.microsoft.com/office/drawing/2014/main" xmlns=""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a16="http://schemas.microsoft.com/office/drawing/2014/main" xmlns=""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a16="http://schemas.microsoft.com/office/drawing/2014/main" xmlns=""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a16="http://schemas.microsoft.com/office/drawing/2014/main" xmlns=""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a16="http://schemas.microsoft.com/office/drawing/2014/main" xmlns=""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a16="http://schemas.microsoft.com/office/drawing/2014/main" xmlns=""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a16="http://schemas.microsoft.com/office/drawing/2014/main" xmlns=""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a16="http://schemas.microsoft.com/office/drawing/2014/main" xmlns=""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xmlns=""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a16="http://schemas.microsoft.com/office/drawing/2014/main" xmlns=""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a16="http://schemas.microsoft.com/office/drawing/2014/main" xmlns="" id="{FB7A2F8A-B8C8-4149-9D15-C1F26B5099F5}"/>
              </a:ext>
            </a:extLst>
          </p:cNvPr>
          <p:cNvSpPr>
            <a:spLocks noGrp="1"/>
          </p:cNvSpPr>
          <p:nvPr>
            <p:ph type="body" sz="quarter" idx="11" hasCustomPrompt="1"/>
          </p:nvPr>
        </p:nvSpPr>
        <p:spPr>
          <a:xfrm>
            <a:off x="5336701" y="191166"/>
            <a:ext cx="246888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a16="http://schemas.microsoft.com/office/drawing/2014/main" xmlns=""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a16="http://schemas.microsoft.com/office/drawing/2014/main" xmlns=""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a16="http://schemas.microsoft.com/office/drawing/2014/main" xmlns=""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a16="http://schemas.microsoft.com/office/drawing/2014/main" xmlns=""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a16="http://schemas.microsoft.com/office/drawing/2014/main" xmlns=""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a16="http://schemas.microsoft.com/office/drawing/2014/main" xmlns=""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a16="http://schemas.microsoft.com/office/drawing/2014/main" xmlns=""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a16="http://schemas.microsoft.com/office/drawing/2014/main" xmlns=""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a16="http://schemas.microsoft.com/office/drawing/2014/main" xmlns=""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a16="http://schemas.microsoft.com/office/drawing/2014/main" xmlns=""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a16="http://schemas.microsoft.com/office/drawing/2014/main" xmlns=""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a16="http://schemas.microsoft.com/office/drawing/2014/main" xmlns=""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a16="http://schemas.microsoft.com/office/drawing/2014/main" xmlns=""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a16="http://schemas.microsoft.com/office/drawing/2014/main" xmlns=""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a16="http://schemas.microsoft.com/office/drawing/2014/main" xmlns=""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a16="http://schemas.microsoft.com/office/drawing/2014/main" xmlns=""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xmlns="" id="{039E2D0C-A330-4DE9-98B5-A46E04C7D857}"/>
              </a:ext>
            </a:extLst>
          </p:cNvPr>
          <p:cNvSpPr/>
          <p:nvPr userDrawn="1"/>
        </p:nvSpPr>
        <p:spPr>
          <a:xfrm>
            <a:off x="0" y="9525"/>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a16="http://schemas.microsoft.com/office/drawing/2014/main" xmlns=""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a16="http://schemas.microsoft.com/office/drawing/2014/main" xmlns=""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a16="http://schemas.microsoft.com/office/drawing/2014/main" xmlns=""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a16="http://schemas.microsoft.com/office/drawing/2014/main" xmlns=""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a16="http://schemas.microsoft.com/office/drawing/2014/main" xmlns=""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a16="http://schemas.microsoft.com/office/drawing/2014/main" xmlns=""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a16="http://schemas.microsoft.com/office/drawing/2014/main" xmlns=""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a16="http://schemas.microsoft.com/office/drawing/2014/main" xmlns=""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a16="http://schemas.microsoft.com/office/drawing/2014/main" xmlns=""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a16="http://schemas.microsoft.com/office/drawing/2014/main" xmlns=""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a16="http://schemas.microsoft.com/office/drawing/2014/main" xmlns=""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a16="http://schemas.microsoft.com/office/drawing/2014/main" xmlns=""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a16="http://schemas.microsoft.com/office/drawing/2014/main" xmlns=""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a16="http://schemas.microsoft.com/office/drawing/2014/main" xmlns=""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a16="http://schemas.microsoft.com/office/drawing/2014/main" xmlns=""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a16="http://schemas.microsoft.com/office/drawing/2014/main" xmlns=""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grpSp>
        <p:nvGrpSpPr>
          <p:cNvPr id="4" name="Group 3"/>
          <p:cNvGrpSpPr/>
          <p:nvPr userDrawn="1"/>
        </p:nvGrpSpPr>
        <p:grpSpPr>
          <a:xfrm>
            <a:off x="4437757" y="572359"/>
            <a:ext cx="3271779" cy="457200"/>
            <a:chOff x="4437757" y="572359"/>
            <a:chExt cx="3271779" cy="457200"/>
          </a:xfrm>
        </p:grpSpPr>
        <p:sp>
          <p:nvSpPr>
            <p:cNvPr id="15" name="TextBox 14">
              <a:extLst>
                <a:ext uri="{FF2B5EF4-FFF2-40B4-BE49-F238E27FC236}">
                  <a16:creationId xmlns:a16="http://schemas.microsoft.com/office/drawing/2014/main" xmlns=""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a16="http://schemas.microsoft.com/office/drawing/2014/main" xmlns=""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grpSp>
      <p:grpSp>
        <p:nvGrpSpPr>
          <p:cNvPr id="6" name="Group 5"/>
          <p:cNvGrpSpPr/>
          <p:nvPr userDrawn="1"/>
        </p:nvGrpSpPr>
        <p:grpSpPr>
          <a:xfrm>
            <a:off x="4484245" y="2506755"/>
            <a:ext cx="3219332" cy="369332"/>
            <a:chOff x="4484245" y="2506755"/>
            <a:chExt cx="3219332" cy="369332"/>
          </a:xfrm>
        </p:grpSpPr>
        <p:sp>
          <p:nvSpPr>
            <p:cNvPr id="19" name="TextBox 18">
              <a:extLst>
                <a:ext uri="{FF2B5EF4-FFF2-40B4-BE49-F238E27FC236}">
                  <a16:creationId xmlns:a16="http://schemas.microsoft.com/office/drawing/2014/main" xmlns="" id="{1353CB2C-F852-4705-9A83-6E94191783F6}"/>
                </a:ext>
              </a:extLst>
            </p:cNvPr>
            <p:cNvSpPr txBox="1"/>
            <p:nvPr userDrawn="1"/>
          </p:nvSpPr>
          <p:spPr>
            <a:xfrm>
              <a:off x="4960377" y="25067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a16="http://schemas.microsoft.com/office/drawing/2014/main" xmlns=""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2510327"/>
              <a:ext cx="365760" cy="365760"/>
            </a:xfrm>
            <a:prstGeom prst="rect">
              <a:avLst/>
            </a:prstGeom>
          </p:spPr>
        </p:pic>
      </p:grpSp>
      <p:grpSp>
        <p:nvGrpSpPr>
          <p:cNvPr id="13" name="Group 12"/>
          <p:cNvGrpSpPr/>
          <p:nvPr userDrawn="1"/>
        </p:nvGrpSpPr>
        <p:grpSpPr>
          <a:xfrm>
            <a:off x="4430273" y="4118526"/>
            <a:ext cx="3276026" cy="457200"/>
            <a:chOff x="4430273" y="4118526"/>
            <a:chExt cx="3276026" cy="457200"/>
          </a:xfrm>
        </p:grpSpPr>
        <p:pic>
          <p:nvPicPr>
            <p:cNvPr id="21" name="Picture 20">
              <a:extLst>
                <a:ext uri="{FF2B5EF4-FFF2-40B4-BE49-F238E27FC236}">
                  <a16:creationId xmlns:a16="http://schemas.microsoft.com/office/drawing/2014/main" xmlns=""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a16="http://schemas.microsoft.com/office/drawing/2014/main" xmlns=""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grpSp>
      <p:sp>
        <p:nvSpPr>
          <p:cNvPr id="29" name="txt_ei_human_health_safety">
            <a:extLst>
              <a:ext uri="{FF2B5EF4-FFF2-40B4-BE49-F238E27FC236}">
                <a16:creationId xmlns:a16="http://schemas.microsoft.com/office/drawing/2014/main" xmlns=""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a16="http://schemas.microsoft.com/office/drawing/2014/main" xmlns=""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a16="http://schemas.microsoft.com/office/drawing/2014/main" xmlns=""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a16="http://schemas.microsoft.com/office/drawing/2014/main" xmlns=""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a16="http://schemas.microsoft.com/office/drawing/2014/main" xmlns=""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a16="http://schemas.microsoft.com/office/drawing/2014/main" xmlns=""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xmlns=""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a16="http://schemas.microsoft.com/office/drawing/2014/main" xmlns=""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a16="http://schemas.microsoft.com/office/drawing/2014/main" xmlns=""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a16="http://schemas.microsoft.com/office/drawing/2014/main" xmlns=""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a16="http://schemas.microsoft.com/office/drawing/2014/main" xmlns=""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a16="http://schemas.microsoft.com/office/drawing/2014/main" xmlns=""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a16="http://schemas.microsoft.com/office/drawing/2014/main" xmlns=""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a16="http://schemas.microsoft.com/office/drawing/2014/main" xmlns=""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a16="http://schemas.microsoft.com/office/drawing/2014/main" xmlns=""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a16="http://schemas.microsoft.com/office/drawing/2014/main" xmlns=""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a16="http://schemas.microsoft.com/office/drawing/2014/main" xmlns=""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a16="http://schemas.microsoft.com/office/drawing/2014/main" xmlns=""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a16="http://schemas.microsoft.com/office/drawing/2014/main" xmlns=""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a16="http://schemas.microsoft.com/office/drawing/2014/main" xmlns=""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xmlns=""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xmlns=""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a16="http://schemas.microsoft.com/office/drawing/2014/main" xmlns=""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a16="http://schemas.microsoft.com/office/drawing/2014/main" xmlns=""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a16="http://schemas.microsoft.com/office/drawing/2014/main" xmlns=""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a16="http://schemas.microsoft.com/office/drawing/2014/main" xmlns=""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a16="http://schemas.microsoft.com/office/drawing/2014/main" xmlns=""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a16="http://schemas.microsoft.com/office/drawing/2014/main" xmlns=""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a16="http://schemas.microsoft.com/office/drawing/2014/main" xmlns=""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a16="http://schemas.microsoft.com/office/drawing/2014/main" xmlns=""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a16="http://schemas.microsoft.com/office/drawing/2014/main" xmlns=""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a16="http://schemas.microsoft.com/office/drawing/2014/main" xmlns=""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a16="http://schemas.microsoft.com/office/drawing/2014/main" xmlns=""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a16="http://schemas.microsoft.com/office/drawing/2014/main" xmlns=""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a16="http://schemas.microsoft.com/office/drawing/2014/main" xmlns=""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a16="http://schemas.microsoft.com/office/drawing/2014/main" xmlns=""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a16="http://schemas.microsoft.com/office/drawing/2014/main" xmlns=""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a16="http://schemas.microsoft.com/office/drawing/2014/main" xmlns=""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a16="http://schemas.microsoft.com/office/drawing/2014/main" xmlns=""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a16="http://schemas.microsoft.com/office/drawing/2014/main" xmlns=""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a16="http://schemas.microsoft.com/office/drawing/2014/main" xmlns=""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xmlns=""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a16="http://schemas.microsoft.com/office/drawing/2014/main" xmlns=""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xmlns=""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a16="http://schemas.microsoft.com/office/drawing/2014/main" xmlns=""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xmlns=""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a16="http://schemas.microsoft.com/office/drawing/2014/main" xmlns=""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a16="http://schemas.microsoft.com/office/drawing/2014/main" xmlns=""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a16="http://schemas.microsoft.com/office/drawing/2014/main" xmlns=""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a16="http://schemas.microsoft.com/office/drawing/2014/main" xmlns=""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xmlns=""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a16="http://schemas.microsoft.com/office/drawing/2014/main" xmlns=""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a16="http://schemas.microsoft.com/office/drawing/2014/main" xmlns=""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xmlns=""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a16="http://schemas.microsoft.com/office/drawing/2014/main" xmlns=""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a16="http://schemas.microsoft.com/office/drawing/2014/main" xmlns=""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xmlns=""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a16="http://schemas.microsoft.com/office/drawing/2014/main" xmlns=""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a16="http://schemas.microsoft.com/office/drawing/2014/main" xmlns=""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a16="http://schemas.microsoft.com/office/drawing/2014/main" xmlns=""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xmlns=""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a16="http://schemas.microsoft.com/office/drawing/2014/main" xmlns=""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a16="http://schemas.microsoft.com/office/drawing/2014/main" xmlns=""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a16="http://schemas.microsoft.com/office/drawing/2014/main" xmlns=""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a16="http://schemas.microsoft.com/office/drawing/2014/main" xmlns=""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a16="http://schemas.microsoft.com/office/drawing/2014/main" xmlns=""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a16="http://schemas.microsoft.com/office/drawing/2014/main" xmlns=""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a16="http://schemas.microsoft.com/office/drawing/2014/main" xmlns=""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jpg"/><Relationship Id="rId4" Type="http://schemas.openxmlformats.org/officeDocument/2006/relationships/image" Target="../media/image30.jp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8.jpg"/><Relationship Id="rId4" Type="http://schemas.openxmlformats.org/officeDocument/2006/relationships/image" Target="../media/image3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p:cNvPicPr>
            <a:picLocks noGrp="1"/>
          </p:cNvPicPr>
          <p:nvPr>
            <p:ph type="pic" sz="quarter" idx="17" hasCustomPrompt="1"/>
          </p:nvPr>
        </p:nvPicPr>
        <p:blipFill>
          <a:blip r:embed="rId2" cstate="print"/>
          <a:stretch>
            <a:fillRect/>
          </a:stretch>
        </p:blipFill>
        <p:spPr>
          <a:xfrm>
            <a:off x="1739339" y="1273036"/>
            <a:ext cx="6035040" cy="4389120"/>
          </a:xfrm>
          <a:prstGeom prst="rect">
            <a:avLst/>
          </a:prstGeom>
        </p:spPr>
      </p:pic>
      <p:pic>
        <p:nvPicPr>
          <p:cNvPr id="3" name="Rounded Rectangle 15"/>
          <p:cNvPicPr>
            <a:picLocks noGrp="1"/>
          </p:cNvPicPr>
          <p:nvPr>
            <p:ph/>
          </p:nvPr>
        </p:nvPicPr>
        <p:blipFill>
          <a:blip r:embed="rId3" cstate="print"/>
          <a:stretch>
            <a:fillRect/>
          </a:stretch>
        </p:blipFill>
        <p:spPr>
          <a:xfrm>
            <a:off x="109728" y="2484035"/>
            <a:ext cx="1920240" cy="914400"/>
          </a:xfrm>
          <a:prstGeom prst="rect">
            <a:avLst/>
          </a:prstGeom>
        </p:spPr>
      </p:pic>
      <p:pic>
        <p:nvPicPr>
          <p:cNvPr id="4" name="Rounded Rectangle 16"/>
          <p:cNvPicPr>
            <a:picLocks noGrp="1"/>
          </p:cNvPicPr>
          <p:nvPr>
            <p:ph/>
          </p:nvPr>
        </p:nvPicPr>
        <p:blipFill>
          <a:blip r:embed="rId3" cstate="print"/>
          <a:stretch>
            <a:fillRect/>
          </a:stretch>
        </p:blipFill>
        <p:spPr>
          <a:xfrm>
            <a:off x="109022" y="3500376"/>
            <a:ext cx="1920240" cy="914400"/>
          </a:xfrm>
          <a:prstGeom prst="rect">
            <a:avLst/>
          </a:prstGeom>
        </p:spPr>
      </p:pic>
      <p:pic>
        <p:nvPicPr>
          <p:cNvPr id="5" name="Rounded Rectangle 17"/>
          <p:cNvPicPr>
            <a:picLocks noGrp="1"/>
          </p:cNvPicPr>
          <p:nvPr>
            <p:ph/>
          </p:nvPr>
        </p:nvPicPr>
        <p:blipFill>
          <a:blip r:embed="rId3" cstate="print"/>
          <a:stretch>
            <a:fillRect/>
          </a:stretch>
        </p:blipFill>
        <p:spPr>
          <a:xfrm>
            <a:off x="109022" y="4523096"/>
            <a:ext cx="1920240" cy="914400"/>
          </a:xfrm>
          <a:prstGeom prst="rect">
            <a:avLst/>
          </a:prstGeom>
        </p:spPr>
      </p:pic>
      <p:pic>
        <p:nvPicPr>
          <p:cNvPr id="6" name="Rounded Rectangle 18"/>
          <p:cNvPicPr>
            <a:picLocks noGrp="1"/>
          </p:cNvPicPr>
          <p:nvPr>
            <p:ph/>
          </p:nvPr>
        </p:nvPicPr>
        <p:blipFill>
          <a:blip r:embed="rId3" cstate="print"/>
          <a:stretch>
            <a:fillRect/>
          </a:stretch>
        </p:blipFill>
        <p:spPr>
          <a:xfrm>
            <a:off x="109728" y="1467700"/>
            <a:ext cx="1920240" cy="914400"/>
          </a:xfrm>
          <a:prstGeom prst="rect">
            <a:avLst/>
          </a:prstGeom>
        </p:spPr>
      </p:pic>
      <p:pic>
        <p:nvPicPr>
          <p:cNvPr id="7" name="Rectangle 6"/>
          <p:cNvPicPr>
            <a:picLocks noGrp="1"/>
          </p:cNvPicPr>
          <p:nvPr>
            <p:ph/>
          </p:nvPr>
        </p:nvPicPr>
        <p:blipFill>
          <a:blip r:embed="rId4" cstate="print"/>
          <a:stretch>
            <a:fillRect/>
          </a:stretch>
        </p:blipFill>
        <p:spPr>
          <a:xfrm>
            <a:off x="0" y="2139"/>
            <a:ext cx="7772400" cy="1371600"/>
          </a:xfrm>
          <a:prstGeom prst="rect">
            <a:avLst/>
          </a:prstGeom>
        </p:spPr>
      </p:pic>
      <p:pic>
        <p:nvPicPr>
          <p:cNvPr id="8" name="Rectangle 7"/>
          <p:cNvPicPr>
            <a:picLocks noGrp="1"/>
          </p:cNvPicPr>
          <p:nvPr>
            <p:ph/>
          </p:nvPr>
        </p:nvPicPr>
        <p:blipFill>
          <a:blip r:embed="rId5" cstate="print"/>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91166"/>
            <a:ext cx="2468880" cy="365760"/>
          </a:xfrm>
        </p:spPr>
        <p:txBody>
          <a:bodyPr/>
          <a:lstStyle/>
          <a:p>
            <a:r>
              <a:rPr/>
              <a:t>[ SEP 14 – SEP 18, 2018 ]</a:t>
            </a:r>
          </a:p>
        </p:txBody>
      </p:sp>
      <p:sp>
        <p:nvSpPr>
          <p:cNvPr id="10" name="txt_event_ttl"/>
          <p:cNvSpPr>
            <a:spLocks noGrp="1"/>
          </p:cNvSpPr>
          <p:nvPr>
            <p:ph type="body" sz="quarter" idx="10" hasCustomPrompt="1"/>
          </p:nvPr>
        </p:nvSpPr>
        <p:spPr>
          <a:xfrm>
            <a:off x="0" y="452799"/>
            <a:ext cx="7772400" cy="914400"/>
          </a:xfrm>
        </p:spPr>
        <p:txBody>
          <a:bodyPr>
            <a:normAutofit lnSpcReduction="10000"/>
          </a:bodyPr>
          <a:lstStyle/>
          <a:p>
            <a:r>
              <a:rPr/>
              <a:t>HURRICANE FLORENCE</a:t>
            </a:r>
          </a:p>
        </p:txBody>
      </p:sp>
      <p:sp>
        <p:nvSpPr>
          <p:cNvPr id="11" name="txt_dash_v1"/>
          <p:cNvSpPr>
            <a:spLocks noGrp="1"/>
          </p:cNvSpPr>
          <p:nvPr>
            <p:ph type="body" sz="quarter" idx="18" hasCustomPrompt="1"/>
          </p:nvPr>
        </p:nvSpPr>
        <p:spPr>
          <a:xfrm>
            <a:off x="605410" y="1474156"/>
            <a:ext cx="914400" cy="457200"/>
          </a:xfrm>
        </p:spPr>
        <p:txBody>
          <a:bodyPr/>
          <a:lstStyle/>
          <a:p>
            <a:r>
              <a:rPr/>
              <a:t>1</a:t>
            </a:r>
          </a:p>
        </p:txBody>
      </p:sp>
      <p:sp>
        <p:nvSpPr>
          <p:cNvPr id="12" name="txt_dash_v1_desc"/>
          <p:cNvSpPr>
            <a:spLocks noGrp="1"/>
          </p:cNvSpPr>
          <p:nvPr>
            <p:ph type="body" sz="quarter" idx="22" hasCustomPrompt="1"/>
          </p:nvPr>
        </p:nvSpPr>
        <p:spPr>
          <a:xfrm>
            <a:off x="146304" y="1811281"/>
            <a:ext cx="1828800" cy="548640"/>
          </a:xfrm>
        </p:spPr>
        <p:txBody>
          <a:bodyPr/>
          <a:lstStyle/>
          <a:p>
            <a:r>
              <a:rPr/>
              <a:t>Category (Saffir-Simpson Scale)</a:t>
            </a:r>
          </a:p>
        </p:txBody>
      </p:sp>
      <p:sp>
        <p:nvSpPr>
          <p:cNvPr id="13" name="txt_dash_v2"/>
          <p:cNvSpPr>
            <a:spLocks noGrp="1"/>
          </p:cNvSpPr>
          <p:nvPr>
            <p:ph type="body" sz="quarter" idx="19" hasCustomPrompt="1"/>
          </p:nvPr>
        </p:nvSpPr>
        <p:spPr>
          <a:xfrm>
            <a:off x="605410" y="2490420"/>
            <a:ext cx="914400" cy="457200"/>
          </a:xfrm>
        </p:spPr>
        <p:txBody>
          <a:bodyPr/>
          <a:lstStyle/>
          <a:p>
            <a:r>
              <a:rPr/>
              <a:t>3.3</a:t>
            </a:r>
          </a:p>
        </p:txBody>
      </p:sp>
      <p:sp>
        <p:nvSpPr>
          <p:cNvPr id="14" name="txt_dash_v2_desc"/>
          <p:cNvSpPr>
            <a:spLocks noGrp="1"/>
          </p:cNvSpPr>
          <p:nvPr>
            <p:ph type="body" sz="quarter" idx="23" hasCustomPrompt="1"/>
          </p:nvPr>
        </p:nvSpPr>
        <p:spPr>
          <a:xfrm>
            <a:off x="146304" y="2829492"/>
            <a:ext cx="1828800" cy="548640"/>
          </a:xfrm>
        </p:spPr>
        <p:txBody>
          <a:bodyPr/>
          <a:lstStyle/>
          <a:p>
            <a:r>
              <a:rPr/>
              <a:t>Inches of Rain</a:t>
            </a:r>
          </a:p>
        </p:txBody>
      </p:sp>
      <p:sp>
        <p:nvSpPr>
          <p:cNvPr id="15" name="txt_dash_v3"/>
          <p:cNvSpPr>
            <a:spLocks noGrp="1"/>
          </p:cNvSpPr>
          <p:nvPr>
            <p:ph type="body" sz="quarter" idx="20" hasCustomPrompt="1"/>
          </p:nvPr>
        </p:nvSpPr>
        <p:spPr>
          <a:xfrm>
            <a:off x="606116" y="3506904"/>
            <a:ext cx="914400" cy="457200"/>
          </a:xfrm>
        </p:spPr>
        <p:txBody>
          <a:bodyPr/>
          <a:lstStyle/>
          <a:p>
            <a:r>
              <a:rPr/>
              <a:t>66.2</a:t>
            </a:r>
          </a:p>
        </p:txBody>
      </p:sp>
      <p:sp>
        <p:nvSpPr>
          <p:cNvPr id="16" name="txt_dash_v3_desc"/>
          <p:cNvSpPr>
            <a:spLocks noGrp="1"/>
          </p:cNvSpPr>
          <p:nvPr>
            <p:ph type="body" sz="quarter" idx="24" hasCustomPrompt="1"/>
          </p:nvPr>
        </p:nvSpPr>
        <p:spPr>
          <a:xfrm>
            <a:off x="145843" y="3871899"/>
            <a:ext cx="1828800" cy="548640"/>
          </a:xfrm>
        </p:spPr>
        <p:txBody>
          <a:bodyPr/>
          <a:lstStyle/>
          <a:p>
            <a:r>
              <a:rPr/>
              <a:t>Miles per hour of Max Wind Speed</a:t>
            </a:r>
          </a:p>
        </p:txBody>
      </p:sp>
      <p:sp>
        <p:nvSpPr>
          <p:cNvPr id="17" name="txt_dash_v4"/>
          <p:cNvSpPr>
            <a:spLocks noGrp="1"/>
          </p:cNvSpPr>
          <p:nvPr>
            <p:ph type="body" sz="quarter" idx="21" hasCustomPrompt="1"/>
          </p:nvPr>
        </p:nvSpPr>
        <p:spPr>
          <a:xfrm>
            <a:off x="606116" y="4522671"/>
            <a:ext cx="914400" cy="457200"/>
          </a:xfrm>
        </p:spPr>
        <p:txBody>
          <a:bodyPr/>
          <a:lstStyle/>
          <a:p>
            <a:r>
              <a:rPr/>
              <a:t>3-5</a:t>
            </a:r>
          </a:p>
        </p:txBody>
      </p:sp>
      <p:sp>
        <p:nvSpPr>
          <p:cNvPr id="18" name="txt_dash_v4_desc"/>
          <p:cNvSpPr>
            <a:spLocks noGrp="1"/>
          </p:cNvSpPr>
          <p:nvPr>
            <p:ph type="body" sz="quarter" idx="25" hasCustomPrompt="1"/>
          </p:nvPr>
        </p:nvSpPr>
        <p:spPr>
          <a:xfrm>
            <a:off x="145843" y="4860415"/>
            <a:ext cx="1828800" cy="548640"/>
          </a:xfrm>
        </p:spPr>
        <p:txBody>
          <a:bodyPr/>
          <a:lstStyle/>
          <a:p>
            <a:r>
              <a:rPr/>
              <a:t>Feet of Storm Surge (max)*</a:t>
            </a:r>
          </a:p>
        </p:txBody>
      </p:sp>
      <p:sp>
        <p:nvSpPr>
          <p:cNvPr id="19" name="txt_monitor_ttl"/>
          <p:cNvSpPr>
            <a:spLocks noGrp="1"/>
          </p:cNvSpPr>
          <p:nvPr>
            <p:ph type="body" sz="quarter" idx="15" hasCustomPrompt="1"/>
          </p:nvPr>
        </p:nvSpPr>
        <p:spPr>
          <a:xfrm>
            <a:off x="0" y="5544053"/>
            <a:ext cx="7406640" cy="365760"/>
          </a:xfrm>
        </p:spPr>
        <p:txBody>
          <a:bodyPr/>
          <a:lstStyle/>
          <a:p>
            <a:r>
              <a:rPr/>
              <a:t>Monitoring the Impact of Hurricane Florence at “North Carolina NERR”</a:t>
            </a:r>
          </a:p>
        </p:txBody>
      </p:sp>
      <p:sp>
        <p:nvSpPr>
          <p:cNvPr id="20" name="txt_storm_bkgd"/>
          <p:cNvSpPr>
            <a:spLocks noGrp="1"/>
          </p:cNvSpPr>
          <p:nvPr>
            <p:ph type="body" sz="quarter" idx="16" hasCustomPrompt="1"/>
          </p:nvPr>
        </p:nvSpPr>
        <p:spPr>
          <a:xfrm>
            <a:off x="0" y="7085500"/>
            <a:ext cx="7772400" cy="1554480"/>
          </a:xfrm>
        </p:spPr>
        <p:txBody>
          <a:bodyPr/>
          <a:lstStyle/>
          <a:p>
            <a:r>
              <a:rPr/>
              <a:t>Hurricane Florence, a large and slow-moving Category 1 hurricane, made landfall along the southeastern coast of North Carolina. As Florence traveled inland across South Carolina, it weakened to a Tropical Storm. Torrential rain fell for days and caused historic flooding. The most devastating impacts were not from the initial wind, rain, and storm surge but from the extreme riverine flooding that lasted for several weeks following Florence’s landfall.
The effects of Florence were observed at the North Carolina (NOC) NERR through the System-Wide Monitoring Program (SWMP), which tracks short-term variability and long-term change of weather and water quality in the areas surrounding Wilmington, South Port, and surrounding areas in New Hanover County in North Carolina.</a:t>
            </a:r>
          </a:p>
        </p:txBody>
      </p:sp>
      <p:sp>
        <p:nvSpPr>
          <p:cNvPr id="21" name="txt_data_src"/>
          <p:cNvSpPr>
            <a:spLocks noGrp="1"/>
          </p:cNvSpPr>
          <p:nvPr>
            <p:ph type="body" sz="quarter" idx="13" hasCustomPrompt="1"/>
          </p:nvPr>
        </p:nvSpPr>
        <p:spPr>
          <a:xfrm>
            <a:off x="4553689" y="9484188"/>
            <a:ext cx="3017520" cy="228600"/>
          </a:xfrm>
        </p:spPr>
        <p:txBody>
          <a:bodyPr/>
          <a:lstStyle/>
          <a:p>
            <a:r>
              <a:rPr/>
              <a:t>Data shown are based on the NOC weather monitoring site</a:t>
            </a:r>
          </a:p>
        </p:txBody>
      </p:sp>
      <p:sp>
        <p:nvSpPr>
          <p:cNvPr id="22" name="txt_date_update"/>
          <p:cNvSpPr>
            <a:spLocks noGrp="1"/>
          </p:cNvSpPr>
          <p:nvPr>
            <p:ph type="body" sz="quarter" idx="14" hasCustomPrompt="1"/>
          </p:nvPr>
        </p:nvSpPr>
        <p:spPr>
          <a:xfrm>
            <a:off x="5741275" y="9665988"/>
            <a:ext cx="1828800" cy="228600"/>
          </a:xfrm>
        </p:spPr>
        <p:txBody>
          <a:bodyPr/>
          <a:lstStyle/>
          <a:p>
            <a:r>
              <a:rPr/>
              <a:t>Created on February 8, 2022</a:t>
            </a:r>
          </a:p>
        </p:txBody>
      </p:sp>
      <p:pic>
        <p:nvPicPr>
          <p:cNvPr id="23" name="img_resrv_logo"/>
          <p:cNvPicPr>
            <a:picLocks noGrp="1"/>
          </p:cNvPicPr>
          <p:nvPr>
            <p:ph type="pic" sz="quarter" idx="12"/>
          </p:nvPr>
        </p:nvPicPr>
        <p:blipFill>
          <a:blip r:embed="rId6" cstate="print"/>
          <a:stretch>
            <a:fillRect/>
          </a:stretch>
        </p:blipFill>
        <p:spPr>
          <a:xfrm>
            <a:off x="1963483" y="8780383"/>
            <a:ext cx="822960" cy="8229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resrv_abbrev"/>
          <p:cNvSpPr>
            <a:spLocks noGrp="1"/>
          </p:cNvSpPr>
          <p:nvPr>
            <p:ph type="body" sz="quarter" idx="10" hasCustomPrompt="1"/>
          </p:nvPr>
        </p:nvSpPr>
        <p:spPr>
          <a:xfrm>
            <a:off x="-2162" y="10884"/>
            <a:ext cx="7772400" cy="1371600"/>
          </a:xfrm>
        </p:spPr>
        <p:txBody>
          <a:bodyPr/>
          <a:lstStyle/>
          <a:p>
            <a:r>
              <a:rPr/>
              <a:t>NOC</a:t>
            </a:r>
          </a:p>
        </p:txBody>
      </p:sp>
      <p:sp>
        <p:nvSpPr>
          <p:cNvPr id="3" name="txt_resrv_nerrs_desc"/>
          <p:cNvSpPr>
            <a:spLocks noGrp="1"/>
          </p:cNvSpPr>
          <p:nvPr>
            <p:ph type="body" sz="quarter" idx="11"/>
          </p:nvPr>
        </p:nvSpPr>
        <p:spPr>
          <a:xfrm>
            <a:off x="1872342" y="228598"/>
            <a:ext cx="5212080" cy="914400"/>
          </a:xfrm>
        </p:spPr>
        <p:txBody>
          <a:bodyPr/>
          <a:lstStyle/>
          <a:p>
            <a:r>
              <a:rPr/>
              <a:t>The North Carolina NERR (NOC) is one of 29 sites in the National Estuarine Research Reserve Systems (NERRS).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rPr/>
              <a:t>North Carolina Storm Monitoring</a:t>
            </a:r>
          </a:p>
        </p:txBody>
      </p:sp>
      <p:sp>
        <p:nvSpPr>
          <p:cNvPr id="5" name="txt_resrv_stations_data_desc"/>
          <p:cNvSpPr>
            <a:spLocks noGrp="1"/>
          </p:cNvSpPr>
          <p:nvPr>
            <p:ph type="body" sz="quarter" idx="13"/>
          </p:nvPr>
        </p:nvSpPr>
        <p:spPr>
          <a:xfrm>
            <a:off x="7591" y="7341035"/>
            <a:ext cx="4114800" cy="2651760"/>
          </a:xfrm>
        </p:spPr>
        <p:txBody>
          <a:bodyPr/>
          <a:lstStyle/>
          <a:p>
            <a:r>
              <a:rPr/>
              <a:t>North Carolina NERR operates a weather station located at Research Creek (RC) and maintains four continuous, long-term water quality stations at Research Creek (RC), Loosin Creek (LC), Zeke’s Basin (ZB), and East Cribbing (EC).
North Carolina NERR is part of the SWMP. As Hurricane Florence approached North Carolina, North Carolina NERR monitored the weather and water quality, collecting data every 15 minutes for the following parameters: air temperature, relative humidity, atmospheric pressure, rainfall, wind speed and direction, water temperature, depth, salinity, dissolved oxygen, turbidity, and pH.</a:t>
            </a:r>
          </a:p>
        </p:txBody>
      </p:sp>
      <p:pic>
        <p:nvPicPr>
          <p:cNvPr id="6" name="img_resrv_map"/>
          <p:cNvPicPr>
            <a:picLocks noGrp="1"/>
          </p:cNvPicPr>
          <p:nvPr>
            <p:ph type="pic" sz="quarter" idx="14"/>
          </p:nvPr>
        </p:nvPicPr>
        <p:blipFill>
          <a:blip r:embed="rId2" cstate="print"/>
          <a:stretch>
            <a:fillRect/>
          </a:stretch>
        </p:blipFill>
        <p:spPr>
          <a:xfrm>
            <a:off x="4113071" y="6856725"/>
            <a:ext cx="3657600" cy="3200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53733"/>
            <a:ext cx="4160520" cy="1097280"/>
          </a:xfrm>
        </p:spPr>
        <p:txBody>
          <a:bodyPr/>
          <a:lstStyle/>
          <a:p>
            <a:r>
              <a:rPr/>
              <a:t>Florence made landfall near Wrightsville Beach, North Carolina on September 14. Florence stalled for an entire day before it began a slow turn to the southwest, traveling across South Carolina at a speed of 2-3 mph. The storm continued to weaken during September 15 and then traveled north-northeast out of the state on September 16.</a:t>
            </a:r>
          </a:p>
        </p:txBody>
      </p:sp>
      <p:sp>
        <p:nvSpPr>
          <p:cNvPr id="3" name="txt_ei_human_health_safety"/>
          <p:cNvSpPr>
            <a:spLocks noGrp="1"/>
          </p:cNvSpPr>
          <p:nvPr>
            <p:ph type="body" sz="quarter" idx="14"/>
          </p:nvPr>
        </p:nvSpPr>
        <p:spPr>
          <a:xfrm>
            <a:off x="4981128" y="951484"/>
            <a:ext cx="2743200" cy="1463040"/>
          </a:xfrm>
        </p:spPr>
        <p:txBody>
          <a:bodyPr/>
          <a:lstStyle/>
          <a:p>
            <a:r>
              <a:rPr/>
              <a:t>There were 15 direct fatalities in North Carolina due to Florence - 11 from freshwater flooding involving motor vehicles and four from fallen trees from the wind.
New Hanover County and Wilmington were isolated for several days as every access route (i.e., I-40 and U.S. Highways 17, 74, 76, and 421) were closed due to flooding.
Over 22 million gallons of untreated sewage overflowed into area waterways.</a:t>
            </a:r>
          </a:p>
        </p:txBody>
      </p:sp>
      <p:sp>
        <p:nvSpPr>
          <p:cNvPr id="4" name="txt_ei_economic_losses"/>
          <p:cNvSpPr>
            <a:spLocks noGrp="1"/>
          </p:cNvSpPr>
          <p:nvPr>
            <p:ph type="body" sz="quarter" idx="15"/>
          </p:nvPr>
        </p:nvSpPr>
        <p:spPr>
          <a:xfrm>
            <a:off x="4983480" y="2836284"/>
            <a:ext cx="2743200" cy="1188720"/>
          </a:xfrm>
        </p:spPr>
        <p:txBody>
          <a:bodyPr/>
          <a:lstStyle/>
          <a:p>
            <a:r>
              <a:rPr/>
              <a:t>Damage and losses due to Florence’s impacts in North Carolina totaled $22 billion.</a:t>
            </a:r>
          </a:p>
        </p:txBody>
      </p:sp>
      <p:sp>
        <p:nvSpPr>
          <p:cNvPr id="5" name="txt_ei_ecosystem_impacts"/>
          <p:cNvSpPr>
            <a:spLocks noGrp="1"/>
          </p:cNvSpPr>
          <p:nvPr>
            <p:ph type="body" sz="quarter" idx="16"/>
          </p:nvPr>
        </p:nvSpPr>
        <p:spPr>
          <a:xfrm>
            <a:off x="4978966" y="4493406"/>
            <a:ext cx="2743200" cy="1645920"/>
          </a:xfrm>
        </p:spPr>
        <p:txBody>
          <a:bodyPr/>
          <a:lstStyle/>
          <a:p>
            <a:r>
              <a:rPr/>
              <a:t>Aquatic life, like oysters, crabs, shrimp, finfish, phytoplankton, etc. rely on specific levels of salinity and dissolved oxygen to thrive and survive. The freshwater flooding that resulted from Florence caused significant drops in the levels of salinity and dissolved oxygen for varying periods of time, potentially stressing organisms.</a:t>
            </a:r>
          </a:p>
        </p:txBody>
      </p:sp>
      <p:sp>
        <p:nvSpPr>
          <p:cNvPr id="6" name="txt_weather_data_notes"/>
          <p:cNvSpPr>
            <a:spLocks noGrp="1"/>
          </p:cNvSpPr>
          <p:nvPr>
            <p:ph type="body" sz="quarter" idx="13"/>
          </p:nvPr>
        </p:nvSpPr>
        <p:spPr>
          <a:xfrm>
            <a:off x="218173" y="9600224"/>
            <a:ext cx="5486400" cy="228600"/>
          </a:xfrm>
        </p:spPr>
        <p:txBody>
          <a:bodyPr/>
          <a:lstStyle/>
          <a:p>
            <a:r>
              <a:rPr/>
              <a:t>Data reporting time periods for Hurricane Florence: 9/14/2018 - 9/18/2018</a:t>
            </a:r>
          </a:p>
        </p:txBody>
      </p:sp>
      <p:sp>
        <p:nvSpPr>
          <p:cNvPr id="7" name="txt_weather_co_box"/>
          <p:cNvSpPr>
            <a:spLocks noGrp="1"/>
          </p:cNvSpPr>
          <p:nvPr>
            <p:ph type="body" sz="quarter" idx="12"/>
          </p:nvPr>
        </p:nvSpPr>
        <p:spPr>
          <a:xfrm>
            <a:off x="6225679" y="7328628"/>
            <a:ext cx="1417320" cy="2240280"/>
          </a:xfrm>
        </p:spPr>
        <p:txBody>
          <a:bodyPr/>
          <a:lstStyle/>
          <a:p>
            <a:r>
              <a:rPr/>
              <a:t>The highest local rainfall and wind measurements were recorded when Florence made landfall in North Carolina near Wrightsville Beach.</a:t>
            </a:r>
          </a:p>
        </p:txBody>
      </p:sp>
      <p:pic>
        <p:nvPicPr>
          <p:cNvPr id="8" name="img_storm_track"/>
          <p:cNvPicPr>
            <a:picLocks noGrp="1"/>
          </p:cNvPicPr>
          <p:nvPr>
            <p:ph type="pic" sz="quarter" idx="11"/>
          </p:nvPr>
        </p:nvPicPr>
        <p:blipFill>
          <a:blip r:embed="rId2" cstate="print"/>
          <a:stretch>
            <a:fillRect/>
          </a:stretch>
        </p:blipFill>
        <p:spPr>
          <a:xfrm>
            <a:off x="0" y="1804274"/>
            <a:ext cx="4160520" cy="4572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rPr/>
              <a:t>Rainfall</a:t>
            </a:r>
          </a:p>
        </p:txBody>
      </p:sp>
      <p:sp>
        <p:nvSpPr>
          <p:cNvPr id="3" name="txt_met_plot_caption_1"/>
          <p:cNvSpPr>
            <a:spLocks noGrp="1"/>
          </p:cNvSpPr>
          <p:nvPr>
            <p:ph type="body" sz="quarter" idx="12"/>
          </p:nvPr>
        </p:nvSpPr>
        <p:spPr>
          <a:xfrm>
            <a:off x="0" y="5836303"/>
            <a:ext cx="4050792" cy="457200"/>
          </a:xfrm>
        </p:spPr>
        <p:txBody>
          <a:bodyPr/>
          <a:lstStyle/>
          <a:p>
            <a:r>
              <a:rPr/>
              <a:t>Rainfall measurements at the Research Creek weather station from Sept. 14 through Sept. 23.</a:t>
            </a:r>
          </a:p>
        </p:txBody>
      </p:sp>
      <p:sp>
        <p:nvSpPr>
          <p:cNvPr id="4" name="txt_met_plot_ttl_2"/>
          <p:cNvSpPr>
            <a:spLocks noGrp="1"/>
          </p:cNvSpPr>
          <p:nvPr>
            <p:ph type="body" sz="quarter" idx="11" hasCustomPrompt="1"/>
          </p:nvPr>
        </p:nvSpPr>
        <p:spPr>
          <a:xfrm>
            <a:off x="0" y="6300888"/>
            <a:ext cx="4050792" cy="548640"/>
          </a:xfrm>
        </p:spPr>
        <p:txBody>
          <a:bodyPr/>
          <a:lstStyle/>
          <a:p>
            <a:r>
              <a:rPr/>
              <a:t>Wind Speed</a:t>
            </a:r>
          </a:p>
        </p:txBody>
      </p:sp>
      <p:sp>
        <p:nvSpPr>
          <p:cNvPr id="5" name="txt_met_plot_caption_2"/>
          <p:cNvSpPr>
            <a:spLocks noGrp="1"/>
          </p:cNvSpPr>
          <p:nvPr>
            <p:ph type="body" sz="quarter" idx="13"/>
          </p:nvPr>
        </p:nvSpPr>
        <p:spPr>
          <a:xfrm>
            <a:off x="0" y="9575481"/>
            <a:ext cx="4050792" cy="457200"/>
          </a:xfrm>
        </p:spPr>
        <p:txBody>
          <a:bodyPr/>
          <a:lstStyle/>
          <a:p>
            <a:r>
              <a:rPr dirty="0"/>
              <a:t>Maximum Wind Speed readings at the Research Creek weather station from Sept. </a:t>
            </a:r>
            <a:r>
              <a:rPr lang="en-US" dirty="0" smtClean="0"/>
              <a:t>10</a:t>
            </a:r>
            <a:r>
              <a:rPr dirty="0" smtClean="0"/>
              <a:t> </a:t>
            </a:r>
            <a:r>
              <a:rPr dirty="0"/>
              <a:t>through Sept. 28.</a:t>
            </a:r>
          </a:p>
        </p:txBody>
      </p:sp>
      <p:sp>
        <p:nvSpPr>
          <p:cNvPr id="6" name="txt_met_storm_desc"/>
          <p:cNvSpPr>
            <a:spLocks noGrp="1"/>
          </p:cNvSpPr>
          <p:nvPr>
            <p:ph type="body" sz="quarter" idx="16"/>
          </p:nvPr>
        </p:nvSpPr>
        <p:spPr>
          <a:xfrm>
            <a:off x="4021164" y="4957997"/>
            <a:ext cx="3749040" cy="5029200"/>
          </a:xfrm>
        </p:spPr>
        <p:txBody>
          <a:bodyPr/>
          <a:lstStyle/>
          <a:p>
            <a:r>
              <a:rPr/>
              <a:t>In New Hanover County, widespread flash flooding on Sept. 14-15 closed many roads and inundated neighborhoods. The Cape Fear River flooded portions of downtown Wilmington with water over two feet deep, and at one point, the city of Wilmington was cut off entirely due to the floodwaters. Over 22 million gallons of untreated sewage overflowed into area waterways.
Strong winds downed trees and power lines, cutting electricity to over 90 percent of the county. Many homes and businesses suffered wind damage to roofs, garage doors, and siding, and roads were blocked due to downed trees. In Carolina Beach and Kure Beach, significant beach erosion cut escarpments up to 10 feet high into the dune face. The southern end of Masonboro Island was overwashed, and 15 to 20 feet of dunes were lost on the north end of the island. 
An estimated 74,563 structures were flooded and 5,214 people were rescued from flooding in the state. Nearly 140,000 residents registered for disaster assistance after the storm. Damage losses in North Carolina due to Florence’s winds, freshwater flooding, and storm surge flooding totaled $22 billion.</a:t>
            </a:r>
          </a:p>
        </p:txBody>
      </p:sp>
      <p:pic>
        <p:nvPicPr>
          <p:cNvPr id="7" name="img_met_plot_1"/>
          <p:cNvPicPr>
            <a:picLocks noGrp="1"/>
          </p:cNvPicPr>
          <p:nvPr>
            <p:ph type="pic" sz="quarter" idx="18"/>
          </p:nvPr>
        </p:nvPicPr>
        <p:blipFill>
          <a:blip r:embed="rId2" cstate="print"/>
          <a:stretch>
            <a:fillRect/>
          </a:stretch>
        </p:blipFill>
        <p:spPr>
          <a:xfrm>
            <a:off x="276017" y="602753"/>
            <a:ext cx="3657600" cy="5212080"/>
          </a:xfrm>
          <a:prstGeom prst="rect">
            <a:avLst/>
          </a:prstGeom>
        </p:spPr>
      </p:pic>
      <p:pic>
        <p:nvPicPr>
          <p:cNvPr id="8" name="img_met_plot_2"/>
          <p:cNvPicPr>
            <a:picLocks noGrp="1"/>
          </p:cNvPicPr>
          <p:nvPr>
            <p:ph type="pic" sz="quarter" idx="19"/>
          </p:nvPr>
        </p:nvPicPr>
        <p:blipFill>
          <a:blip r:embed="rId3" cstate="print"/>
          <a:stretch>
            <a:fillRect/>
          </a:stretch>
        </p:blipFill>
        <p:spPr>
          <a:xfrm>
            <a:off x="274320" y="6991002"/>
            <a:ext cx="3657600" cy="2468880"/>
          </a:xfrm>
          <a:prstGeom prst="rect">
            <a:avLst/>
          </a:prstGeom>
        </p:spPr>
      </p:pic>
      <p:pic>
        <p:nvPicPr>
          <p:cNvPr id="9" name="img_storm_1"/>
          <p:cNvPicPr>
            <a:picLocks noGrp="1"/>
          </p:cNvPicPr>
          <p:nvPr>
            <p:ph type="pic" sz="quarter" idx="14"/>
          </p:nvPr>
        </p:nvPicPr>
        <p:blipFill>
          <a:blip r:embed="rId4" cstate="print"/>
          <a:stretch>
            <a:fillRect/>
          </a:stretch>
        </p:blipFill>
        <p:spPr>
          <a:xfrm>
            <a:off x="4023360" y="3153"/>
            <a:ext cx="3749040" cy="2468880"/>
          </a:xfrm>
          <a:prstGeom prst="rect">
            <a:avLst/>
          </a:prstGeom>
        </p:spPr>
      </p:pic>
      <p:pic>
        <p:nvPicPr>
          <p:cNvPr id="10" name="img_storm_2"/>
          <p:cNvPicPr>
            <a:picLocks noGrp="1"/>
          </p:cNvPicPr>
          <p:nvPr>
            <p:ph type="pic" sz="quarter" idx="15"/>
          </p:nvPr>
        </p:nvPicPr>
        <p:blipFill>
          <a:blip r:embed="rId5" cstate="print"/>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32848" y="191583"/>
            <a:ext cx="3749040" cy="731520"/>
          </a:xfrm>
        </p:spPr>
        <p:txBody>
          <a:bodyPr/>
          <a:lstStyle/>
          <a:p>
            <a:r>
              <a:rPr/>
              <a:t>Florence brought heavy rains and freshwater flooding to North Carolina.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rPr/>
              <a:t>Salinity levels quickly dropped at Research Creek (RC) as Florence made landfall and then experienced large fluctuations as the extreme freshwater flooding followed for several days.</a:t>
            </a:r>
          </a:p>
        </p:txBody>
      </p:sp>
      <p:sp>
        <p:nvSpPr>
          <p:cNvPr id="3" name="txt_wq_data_notes"/>
          <p:cNvSpPr>
            <a:spLocks noGrp="1"/>
          </p:cNvSpPr>
          <p:nvPr>
            <p:ph type="body" sz="quarter" idx="13"/>
          </p:nvPr>
        </p:nvSpPr>
        <p:spPr>
          <a:xfrm>
            <a:off x="1639667" y="3158796"/>
            <a:ext cx="5486400" cy="228600"/>
          </a:xfrm>
        </p:spPr>
        <p:txBody>
          <a:bodyPr/>
          <a:lstStyle/>
          <a:p>
            <a:r>
              <a:rPr/>
              <a:t>Data reporting time periods for Hurricane Florence: 9/14/2018 - 9/18/2018</a:t>
            </a:r>
          </a:p>
        </p:txBody>
      </p:sp>
      <p:sp>
        <p:nvSpPr>
          <p:cNvPr id="4" name="txt_wq_plot_ttl_1"/>
          <p:cNvSpPr>
            <a:spLocks noGrp="1"/>
          </p:cNvSpPr>
          <p:nvPr>
            <p:ph type="body" sz="quarter" idx="11" hasCustomPrompt="1"/>
          </p:nvPr>
        </p:nvSpPr>
        <p:spPr>
          <a:xfrm>
            <a:off x="0" y="3533495"/>
            <a:ext cx="3840480" cy="548640"/>
          </a:xfrm>
        </p:spPr>
        <p:txBody>
          <a:bodyPr/>
          <a:lstStyle/>
          <a:p>
            <a:r>
              <a:rPr/>
              <a:t>Salinity</a:t>
            </a:r>
          </a:p>
        </p:txBody>
      </p:sp>
      <p:sp>
        <p:nvSpPr>
          <p:cNvPr id="5" name="txt_wq_plot_caption_1"/>
          <p:cNvSpPr>
            <a:spLocks noGrp="1"/>
          </p:cNvSpPr>
          <p:nvPr>
            <p:ph type="body" sz="quarter" idx="21"/>
          </p:nvPr>
        </p:nvSpPr>
        <p:spPr>
          <a:xfrm>
            <a:off x="0" y="6591697"/>
            <a:ext cx="3749040" cy="274320"/>
          </a:xfrm>
        </p:spPr>
        <p:txBody>
          <a:bodyPr/>
          <a:lstStyle/>
          <a:p>
            <a:r>
              <a:rPr dirty="0"/>
              <a:t>Salinity levels from Sept. </a:t>
            </a:r>
            <a:r>
              <a:rPr lang="en-US" dirty="0" smtClean="0"/>
              <a:t>10</a:t>
            </a:r>
            <a:r>
              <a:rPr dirty="0" smtClean="0"/>
              <a:t> </a:t>
            </a:r>
            <a:r>
              <a:rPr dirty="0"/>
              <a:t>to Sept. 28.</a:t>
            </a:r>
          </a:p>
        </p:txBody>
      </p:sp>
      <p:sp>
        <p:nvSpPr>
          <p:cNvPr id="6" name="txt_wq_plot_ttl_2"/>
          <p:cNvSpPr>
            <a:spLocks noGrp="1"/>
          </p:cNvSpPr>
          <p:nvPr>
            <p:ph type="body" sz="quarter" idx="14" hasCustomPrompt="1"/>
          </p:nvPr>
        </p:nvSpPr>
        <p:spPr>
          <a:xfrm>
            <a:off x="3900142" y="3533495"/>
            <a:ext cx="3840480" cy="548640"/>
          </a:xfrm>
        </p:spPr>
        <p:txBody>
          <a:bodyPr/>
          <a:lstStyle/>
          <a:p>
            <a:r>
              <a:rPr/>
              <a:t>Dissolved Oxygen</a:t>
            </a:r>
          </a:p>
        </p:txBody>
      </p:sp>
      <p:sp>
        <p:nvSpPr>
          <p:cNvPr id="7" name="txt_wq_plot_caption_2"/>
          <p:cNvSpPr>
            <a:spLocks noGrp="1"/>
          </p:cNvSpPr>
          <p:nvPr>
            <p:ph type="body" sz="quarter" idx="22"/>
          </p:nvPr>
        </p:nvSpPr>
        <p:spPr>
          <a:xfrm>
            <a:off x="3872079" y="6591572"/>
            <a:ext cx="3749040" cy="274320"/>
          </a:xfrm>
        </p:spPr>
        <p:txBody>
          <a:bodyPr/>
          <a:lstStyle/>
          <a:p>
            <a:r>
              <a:rPr dirty="0"/>
              <a:t>Dissolved Oxygen levels from Sept. </a:t>
            </a:r>
            <a:r>
              <a:rPr lang="en-US" dirty="0" smtClean="0"/>
              <a:t>10</a:t>
            </a:r>
            <a:r>
              <a:rPr dirty="0" smtClean="0"/>
              <a:t> </a:t>
            </a:r>
            <a:r>
              <a:rPr dirty="0"/>
              <a:t>to Sept. 28.</a:t>
            </a:r>
          </a:p>
        </p:txBody>
      </p:sp>
      <p:sp>
        <p:nvSpPr>
          <p:cNvPr id="8" name="txt_wq_ecosystem"/>
          <p:cNvSpPr>
            <a:spLocks noGrp="1"/>
          </p:cNvSpPr>
          <p:nvPr>
            <p:ph type="body" sz="quarter" idx="24"/>
          </p:nvPr>
        </p:nvSpPr>
        <p:spPr>
          <a:xfrm>
            <a:off x="0" y="6906271"/>
            <a:ext cx="3931920" cy="3017520"/>
          </a:xfrm>
        </p:spPr>
        <p:txBody>
          <a:bodyPr/>
          <a:lstStyle/>
          <a:p>
            <a:r>
              <a:rPr/>
              <a:t>Salinity and Dissolved Oxygen levels that were recorded at the Research Creek station show initial and post-storm impacts on water quality in this area. Salinity levels quickly dropped at the onset of the storm. As Florence moved out of the state, salinity  levels experienced large fluctuations as the area experienced extreme flooding. Dissolved oxygen levels were impacted as well but the post-storm levels were actually higher than the pre-storm levels. 
Dramatic changes in salinity and lower levels of oxygen (&lt;6 mg/L) can cause stress to some aquatic organisms depending on the species and how long the levels deviate from what is normal. Water quality stresses can impact survival and future populations.</a:t>
            </a:r>
          </a:p>
        </p:txBody>
      </p:sp>
      <p:sp>
        <p:nvSpPr>
          <p:cNvPr id="9" name="txt_highlight_2"/>
          <p:cNvSpPr>
            <a:spLocks noGrp="1"/>
          </p:cNvSpPr>
          <p:nvPr>
            <p:ph type="body" sz="quarter" idx="26"/>
          </p:nvPr>
        </p:nvSpPr>
        <p:spPr>
          <a:xfrm>
            <a:off x="4258282" y="9491380"/>
            <a:ext cx="3200400" cy="420624"/>
          </a:xfrm>
        </p:spPr>
        <p:txBody>
          <a:bodyPr/>
          <a:lstStyle/>
          <a:p>
            <a:r>
              <a:rPr/>
              <a:t>Habitats in this reserve support about 90 percent of the commercial seafood species caught in North Carolina.</a:t>
            </a:r>
          </a:p>
        </p:txBody>
      </p:sp>
      <p:pic>
        <p:nvPicPr>
          <p:cNvPr id="10" name="img_wq_plot_1"/>
          <p:cNvPicPr>
            <a:picLocks noGrp="1"/>
          </p:cNvPicPr>
          <p:nvPr>
            <p:ph type="pic" sz="quarter" idx="19"/>
          </p:nvPr>
        </p:nvPicPr>
        <p:blipFill>
          <a:blip r:embed="rId2" cstate="print"/>
          <a:stretch>
            <a:fillRect/>
          </a:stretch>
        </p:blipFill>
        <p:spPr>
          <a:xfrm>
            <a:off x="91440" y="4097292"/>
            <a:ext cx="3657600" cy="2468880"/>
          </a:xfrm>
          <a:prstGeom prst="rect">
            <a:avLst/>
          </a:prstGeom>
        </p:spPr>
      </p:pic>
      <p:pic>
        <p:nvPicPr>
          <p:cNvPr id="11" name="img_wq_plot_2"/>
          <p:cNvPicPr>
            <a:picLocks noGrp="1"/>
          </p:cNvPicPr>
          <p:nvPr>
            <p:ph type="pic" sz="quarter" idx="25"/>
          </p:nvPr>
        </p:nvPicPr>
        <p:blipFill>
          <a:blip r:embed="rId3" cstate="print"/>
          <a:stretch>
            <a:fillRect/>
          </a:stretch>
        </p:blipFill>
        <p:spPr>
          <a:xfrm>
            <a:off x="3931920" y="4099627"/>
            <a:ext cx="3657600" cy="2468880"/>
          </a:xfrm>
          <a:prstGeom prst="rect">
            <a:avLst/>
          </a:prstGeom>
        </p:spPr>
      </p:pic>
      <p:pic>
        <p:nvPicPr>
          <p:cNvPr id="12" name="img_wq_ecosystem"/>
          <p:cNvPicPr>
            <a:picLocks noGrp="1"/>
          </p:cNvPicPr>
          <p:nvPr>
            <p:ph type="pic" sz="quarter" idx="23"/>
          </p:nvPr>
        </p:nvPicPr>
        <p:blipFill>
          <a:blip r:embed="rId4" cstate="print"/>
          <a:stretch>
            <a:fillRect/>
          </a:stretch>
        </p:blipFill>
        <p:spPr>
          <a:xfrm>
            <a:off x="4258282" y="7109283"/>
            <a:ext cx="3200400" cy="23774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rPr/>
              <a:t>Brandon Puckett, Research Coordinator
e: Brandon.Puckett@ncdenr.gov
p: 252.838.0851</a:t>
            </a:r>
          </a:p>
        </p:txBody>
      </p:sp>
      <p:sp>
        <p:nvSpPr>
          <p:cNvPr id="3" name="txt_nerr_data"/>
          <p:cNvSpPr>
            <a:spLocks noGrp="1"/>
          </p:cNvSpPr>
          <p:nvPr>
            <p:ph type="body" sz="quarter" idx="22"/>
          </p:nvPr>
        </p:nvSpPr>
        <p:spPr>
          <a:xfrm>
            <a:off x="273050" y="6414641"/>
            <a:ext cx="3749040" cy="640080"/>
          </a:xfrm>
        </p:spPr>
        <p:txBody>
          <a:bodyPr/>
          <a:lstStyle/>
          <a:p>
            <a:r>
              <a:rPr/>
              <a:t>Visit www.nerrsdata.org to view and download weather and water quality data from North Carolina NERR.</a:t>
            </a:r>
          </a:p>
        </p:txBody>
      </p:sp>
      <p:sp>
        <p:nvSpPr>
          <p:cNvPr id="4" name="txt_explore"/>
          <p:cNvSpPr>
            <a:spLocks noGrp="1"/>
          </p:cNvSpPr>
          <p:nvPr>
            <p:ph type="body" sz="quarter" idx="23"/>
          </p:nvPr>
        </p:nvSpPr>
        <p:spPr>
          <a:xfrm>
            <a:off x="273050" y="7684072"/>
            <a:ext cx="4114800" cy="914400"/>
          </a:xfrm>
        </p:spPr>
        <p:txBody>
          <a:bodyPr/>
          <a:lstStyle/>
          <a:p>
            <a:r>
              <a:rPr/>
              <a:t>Interested in learning more? Visit deq.nc.gov/coastalreserve
For video, news updates, online storm data and prediction visualization tools, check out our Storm Story Map at www.storm storymap.url.</a:t>
            </a:r>
          </a:p>
        </p:txBody>
      </p:sp>
      <p:sp>
        <p:nvSpPr>
          <p:cNvPr id="5" name="txt_social_handle"/>
          <p:cNvSpPr>
            <a:spLocks noGrp="1"/>
          </p:cNvSpPr>
          <p:nvPr>
            <p:ph type="body" sz="quarter" idx="13"/>
          </p:nvPr>
        </p:nvSpPr>
        <p:spPr>
          <a:xfrm>
            <a:off x="5725154" y="9122680"/>
            <a:ext cx="1828800" cy="228600"/>
          </a:xfrm>
        </p:spPr>
        <p:txBody>
          <a:bodyPr/>
          <a:lstStyle/>
          <a:p>
            <a:r>
              <a:rPr/>
              <a:t>@NCReserve</a:t>
            </a:r>
          </a:p>
        </p:txBody>
      </p:sp>
      <p:pic>
        <p:nvPicPr>
          <p:cNvPr id="6" name="img_nerr_1"/>
          <p:cNvPicPr>
            <a:picLocks noGrp="1"/>
          </p:cNvPicPr>
          <p:nvPr>
            <p:ph type="pic" sz="quarter" idx="19"/>
          </p:nvPr>
        </p:nvPicPr>
        <p:blipFill>
          <a:blip r:embed="rId2" cstate="print"/>
          <a:stretch>
            <a:fillRect/>
          </a:stretch>
        </p:blipFill>
        <p:spPr>
          <a:xfrm>
            <a:off x="4672965" y="0"/>
            <a:ext cx="3108960" cy="2194560"/>
          </a:xfrm>
          <a:prstGeom prst="rect">
            <a:avLst/>
          </a:prstGeom>
        </p:spPr>
      </p:pic>
      <p:pic>
        <p:nvPicPr>
          <p:cNvPr id="7" name="img_nerr_2"/>
          <p:cNvPicPr>
            <a:picLocks noGrp="1"/>
          </p:cNvPicPr>
          <p:nvPr>
            <p:ph type="pic" sz="quarter" idx="20"/>
          </p:nvPr>
        </p:nvPicPr>
        <p:blipFill>
          <a:blip r:embed="rId3" cstate="print"/>
          <a:stretch>
            <a:fillRect/>
          </a:stretch>
        </p:blipFill>
        <p:spPr>
          <a:xfrm>
            <a:off x="4675197" y="2188210"/>
            <a:ext cx="3108960" cy="2377440"/>
          </a:xfrm>
          <a:prstGeom prst="rect">
            <a:avLst/>
          </a:prstGeom>
        </p:spPr>
      </p:pic>
      <p:pic>
        <p:nvPicPr>
          <p:cNvPr id="8" name="img_nerr_3"/>
          <p:cNvPicPr>
            <a:picLocks noGrp="1"/>
          </p:cNvPicPr>
          <p:nvPr>
            <p:ph type="pic" sz="quarter" idx="24"/>
          </p:nvPr>
        </p:nvPicPr>
        <p:blipFill>
          <a:blip r:embed="rId4" cstate="print"/>
          <a:stretch>
            <a:fillRect/>
          </a:stretch>
        </p:blipFill>
        <p:spPr>
          <a:xfrm>
            <a:off x="4672965" y="4552950"/>
            <a:ext cx="3108960" cy="2286000"/>
          </a:xfrm>
          <a:prstGeom prst="rect">
            <a:avLst/>
          </a:prstGeom>
        </p:spPr>
      </p:pic>
      <p:pic>
        <p:nvPicPr>
          <p:cNvPr id="9" name="img_nerr_4"/>
          <p:cNvPicPr>
            <a:picLocks noGrp="1"/>
          </p:cNvPicPr>
          <p:nvPr>
            <p:ph type="pic" sz="quarter" idx="21"/>
          </p:nvPr>
        </p:nvPicPr>
        <p:blipFill>
          <a:blip r:embed="rId5" cstate="print"/>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2679</TotalTime>
  <Words>734</Words>
  <Application>Microsoft Office PowerPoint</Application>
  <PresentationFormat>Custom</PresentationFormat>
  <Paragraphs>42</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Roboto Light</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Flynn</dc:creator>
  <cp:lastModifiedBy>ModelRun</cp:lastModifiedBy>
  <cp:revision>128</cp:revision>
  <dcterms:created xsi:type="dcterms:W3CDTF">2021-12-21T14:21:49Z</dcterms:created>
  <dcterms:modified xsi:type="dcterms:W3CDTF">2022-05-12T18:51:29Z</dcterms:modified>
</cp:coreProperties>
</file>